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65" r:id="rId7"/>
    <p:sldId id="266" r:id="rId8"/>
    <p:sldId id="269" r:id="rId9"/>
    <p:sldId id="262" r:id="rId10"/>
    <p:sldId id="263" r:id="rId11"/>
    <p:sldId id="264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techblog.stgrsd.org/index.php/it-equipment-set-up-booking/" TargetMode="External"/><Relationship Id="rId2" Type="http://schemas.openxmlformats.org/officeDocument/2006/relationships/hyperlink" Target="https://it.stgrsd.org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8A94871E-96FC-4ADE-815B-41A636E34F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080" y="320040"/>
            <a:ext cx="6692827" cy="3892669"/>
          </a:xfrm>
        </p:spPr>
        <p:txBody>
          <a:bodyPr>
            <a:normAutofit/>
          </a:bodyPr>
          <a:lstStyle/>
          <a:p>
            <a:pPr algn="l"/>
            <a:r>
              <a:rPr lang="en-US" sz="6600">
                <a:cs typeface="Calibri Light"/>
              </a:rPr>
              <a:t>New Teacher Orientation</a:t>
            </a:r>
            <a:endParaRPr lang="en-US" sz="6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080" y="4631161"/>
            <a:ext cx="6692827" cy="1569486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>
                <a:cs typeface="Calibri"/>
              </a:rPr>
              <a:t>Introduction to commonly used applications</a:t>
            </a:r>
            <a:endParaRPr lang="en-US"/>
          </a:p>
        </p:txBody>
      </p:sp>
      <p:sp>
        <p:nvSpPr>
          <p:cNvPr id="43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5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Teacher">
            <a:extLst>
              <a:ext uri="{FF2B5EF4-FFF2-40B4-BE49-F238E27FC236}">
                <a16:creationId xmlns:a16="http://schemas.microsoft.com/office/drawing/2014/main" id="{41922C98-00B5-40C9-A0F5-A9527EE88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81544" y="1267079"/>
            <a:ext cx="4087368" cy="408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9BEB3D-0889-456B-9F2B-63F2211CA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US" sz="48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 Light"/>
              </a:rPr>
              <a:t>Office 365 Equivalents in Google</a:t>
            </a:r>
            <a:endParaRPr lang="en-US" sz="48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B69EB-77FB-4697-AB81-759C3ECB9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9" y="1782981"/>
            <a:ext cx="4008384" cy="439398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US" sz="2000">
              <a:cs typeface="Calibri"/>
            </a:endParaRPr>
          </a:p>
          <a:p>
            <a:endParaRPr lang="en-US" sz="2000">
              <a:cs typeface="Calibri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26" name="Isosceles Triangle 25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9872EEC-49C4-4B83-B50E-A1337701A0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554718"/>
              </p:ext>
            </p:extLst>
          </p:nvPr>
        </p:nvGraphicFramePr>
        <p:xfrm>
          <a:off x="1014060" y="1321553"/>
          <a:ext cx="10369437" cy="5360567"/>
        </p:xfrm>
        <a:graphic>
          <a:graphicData uri="http://schemas.openxmlformats.org/drawingml/2006/table">
            <a:tbl>
              <a:tblPr firstRow="1" bandRow="1">
                <a:noFill/>
                <a:tableStyleId>{69012ECD-51FC-41F1-AA8D-1B2483CD663E}</a:tableStyleId>
              </a:tblPr>
              <a:tblGrid>
                <a:gridCol w="5657012">
                  <a:extLst>
                    <a:ext uri="{9D8B030D-6E8A-4147-A177-3AD203B41FA5}">
                      <a16:colId xmlns:a16="http://schemas.microsoft.com/office/drawing/2014/main" val="261174826"/>
                    </a:ext>
                  </a:extLst>
                </a:gridCol>
                <a:gridCol w="4712425">
                  <a:extLst>
                    <a:ext uri="{9D8B030D-6E8A-4147-A177-3AD203B41FA5}">
                      <a16:colId xmlns:a16="http://schemas.microsoft.com/office/drawing/2014/main" val="2473740977"/>
                    </a:ext>
                  </a:extLst>
                </a:gridCol>
              </a:tblGrid>
              <a:tr h="548200">
                <a:tc>
                  <a:txBody>
                    <a:bodyPr/>
                    <a:lstStyle/>
                    <a:p>
                      <a:r>
                        <a:rPr lang="es-PE" sz="2800" b="1" cap="none" spc="0">
                          <a:solidFill>
                            <a:schemeClr val="tx1"/>
                          </a:solidFill>
                        </a:rPr>
                        <a:t>Office 365 </a:t>
                      </a:r>
                    </a:p>
                  </a:txBody>
                  <a:tcPr marL="75073" marR="95513" marT="21450" marB="160871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PE" sz="2800" b="1" cap="none" spc="0">
                          <a:solidFill>
                            <a:schemeClr val="tx1"/>
                          </a:solidFill>
                        </a:rPr>
                        <a:t>Google </a:t>
                      </a:r>
                    </a:p>
                  </a:txBody>
                  <a:tcPr marL="75073" marR="95513" marT="21450" marB="160871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1460310"/>
                  </a:ext>
                </a:extLst>
              </a:tr>
              <a:tr h="931557">
                <a:tc>
                  <a:txBody>
                    <a:bodyPr/>
                    <a:lstStyle/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Outlook </a:t>
                      </a: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s-PE" sz="2400" cap="none" spc="0">
                          <a:solidFill>
                            <a:schemeClr val="tx1"/>
                          </a:solidFill>
                          <a:effectLst/>
                        </a:rPr>
                        <a:t>E-mail </a:t>
                      </a: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s-PE" sz="2400" cap="none" spc="0">
                          <a:solidFill>
                            <a:schemeClr val="tx1"/>
                          </a:solidFill>
                          <a:effectLst/>
                        </a:rPr>
                        <a:t>Calendar </a:t>
                      </a:r>
                    </a:p>
                  </a:txBody>
                  <a:tcPr marL="75073" marR="95513" marT="21450" marB="160871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Gmail </a:t>
                      </a:r>
                    </a:p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Google Calendar </a:t>
                      </a:r>
                    </a:p>
                  </a:txBody>
                  <a:tcPr marL="75073" marR="95513" marT="21450" marB="16087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9286808"/>
                  </a:ext>
                </a:extLst>
              </a:tr>
              <a:tr h="471530">
                <a:tc>
                  <a:txBody>
                    <a:bodyPr/>
                    <a:lstStyle/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OneDrive </a:t>
                      </a:r>
                    </a:p>
                  </a:txBody>
                  <a:tcPr marL="75073" marR="95513" marT="21450" marB="160871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Drive </a:t>
                      </a:r>
                    </a:p>
                  </a:txBody>
                  <a:tcPr marL="75073" marR="95513" marT="21450" marB="16087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4995073"/>
                  </a:ext>
                </a:extLst>
              </a:tr>
              <a:tr h="931557">
                <a:tc>
                  <a:txBody>
                    <a:bodyPr/>
                    <a:lstStyle/>
                    <a:p>
                      <a:r>
                        <a:rPr lang="es-PE" sz="2400" cap="none" spc="0" err="1">
                          <a:solidFill>
                            <a:schemeClr val="tx1"/>
                          </a:solidFill>
                        </a:rPr>
                        <a:t>Teams</a:t>
                      </a:r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 </a:t>
                      </a:r>
                    </a:p>
                  </a:txBody>
                  <a:tcPr marL="75073" marR="95513" marT="21450" marB="160871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Google </a:t>
                      </a:r>
                      <a:r>
                        <a:rPr lang="es-PE" sz="2400" cap="none" spc="0" err="1">
                          <a:solidFill>
                            <a:schemeClr val="tx1"/>
                          </a:solidFill>
                        </a:rPr>
                        <a:t>Classroom</a:t>
                      </a:r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 </a:t>
                      </a:r>
                    </a:p>
                    <a:p>
                      <a:r>
                        <a:rPr lang="es-PE" sz="2400" cap="none" spc="0" err="1">
                          <a:solidFill>
                            <a:schemeClr val="tx1"/>
                          </a:solidFill>
                        </a:rPr>
                        <a:t>Meet</a:t>
                      </a:r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 </a:t>
                      </a:r>
                    </a:p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Chat </a:t>
                      </a:r>
                    </a:p>
                  </a:txBody>
                  <a:tcPr marL="75073" marR="95513" marT="21450" marB="16087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0988915"/>
                  </a:ext>
                </a:extLst>
              </a:tr>
              <a:tr h="471530">
                <a:tc>
                  <a:txBody>
                    <a:bodyPr/>
                    <a:lstStyle/>
                    <a:p>
                      <a:r>
                        <a:rPr lang="es-PE" sz="2400" cap="none" spc="0" err="1">
                          <a:solidFill>
                            <a:schemeClr val="tx1"/>
                          </a:solidFill>
                        </a:rPr>
                        <a:t>Forms</a:t>
                      </a:r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 </a:t>
                      </a:r>
                    </a:p>
                  </a:txBody>
                  <a:tcPr marL="75073" marR="95513" marT="21450" marB="160871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PE" sz="2400" cap="none" spc="0" err="1">
                          <a:solidFill>
                            <a:schemeClr val="tx1"/>
                          </a:solidFill>
                        </a:rPr>
                        <a:t>Forms</a:t>
                      </a:r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 </a:t>
                      </a:r>
                    </a:p>
                  </a:txBody>
                  <a:tcPr marL="75073" marR="95513" marT="21450" marB="16087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109360"/>
                  </a:ext>
                </a:extLst>
              </a:tr>
              <a:tr h="471530">
                <a:tc>
                  <a:txBody>
                    <a:bodyPr/>
                    <a:lstStyle/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Word, PowerPoint, Excel </a:t>
                      </a:r>
                    </a:p>
                  </a:txBody>
                  <a:tcPr marL="75073" marR="95513" marT="21450" marB="160871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PE" sz="2400" cap="none" spc="0" err="1">
                          <a:solidFill>
                            <a:schemeClr val="tx1"/>
                          </a:solidFill>
                        </a:rPr>
                        <a:t>Docs</a:t>
                      </a:r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, </a:t>
                      </a:r>
                      <a:r>
                        <a:rPr lang="es-PE" sz="2400" cap="none" spc="0" err="1">
                          <a:solidFill>
                            <a:schemeClr val="tx1"/>
                          </a:solidFill>
                        </a:rPr>
                        <a:t>Slides</a:t>
                      </a:r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, </a:t>
                      </a:r>
                      <a:r>
                        <a:rPr lang="es-PE" sz="2400" cap="none" spc="0" err="1">
                          <a:solidFill>
                            <a:schemeClr val="tx1"/>
                          </a:solidFill>
                        </a:rPr>
                        <a:t>Sheets</a:t>
                      </a:r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 </a:t>
                      </a:r>
                    </a:p>
                  </a:txBody>
                  <a:tcPr marL="75073" marR="95513" marT="21450" marB="16087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4072018"/>
                  </a:ext>
                </a:extLst>
              </a:tr>
              <a:tr h="471530">
                <a:tc>
                  <a:txBody>
                    <a:bodyPr/>
                    <a:lstStyle/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OneNote </a:t>
                      </a:r>
                    </a:p>
                  </a:txBody>
                  <a:tcPr marL="75073" marR="95513" marT="21450" marB="160871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No </a:t>
                      </a:r>
                      <a:r>
                        <a:rPr lang="es-PE" sz="2400" cap="none" spc="0" err="1">
                          <a:solidFill>
                            <a:schemeClr val="tx1"/>
                          </a:solidFill>
                        </a:rPr>
                        <a:t>Equivalent</a:t>
                      </a:r>
                      <a:r>
                        <a:rPr lang="es-PE" sz="2400" cap="none" spc="0">
                          <a:solidFill>
                            <a:schemeClr val="tx1"/>
                          </a:solidFill>
                        </a:rPr>
                        <a:t> </a:t>
                      </a:r>
                    </a:p>
                  </a:txBody>
                  <a:tcPr marL="75073" marR="95513" marT="21450" marB="16087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95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935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373A3-83B1-45C6-A36D-48C41609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2856"/>
          </a:xfrm>
        </p:spPr>
        <p:txBody>
          <a:bodyPr>
            <a:noAutofit/>
          </a:bodyPr>
          <a:lstStyle/>
          <a:p>
            <a:r>
              <a:rPr lang="en-US" sz="4800" b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 Light"/>
              </a:rPr>
              <a:t>Accessing Office 365</a:t>
            </a:r>
            <a:endParaRPr lang="en-US" sz="4800" b="1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810CB-049C-4460-BB10-EB5D5853C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4903"/>
            <a:ext cx="10836860" cy="2717817"/>
          </a:xfrm>
          <a:ln>
            <a:noFill/>
          </a:ln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sz="2400" dirty="0">
                <a:latin typeface="Corbel"/>
                <a:ea typeface="+mn-lt"/>
                <a:cs typeface="+mn-lt"/>
              </a:rPr>
              <a:t>Open the Edge browser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sz="2400" dirty="0">
                <a:latin typeface="Corbel"/>
                <a:ea typeface="+mn-lt"/>
                <a:cs typeface="+mn-lt"/>
              </a:rPr>
              <a:t>Go to office.com directly, or go to stgrsd.org and select 'Office 365' under the 'Staff' tab 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sz="2400" dirty="0">
                <a:latin typeface="Corbel"/>
                <a:ea typeface="+mn-lt"/>
                <a:cs typeface="+mn-lt"/>
              </a:rPr>
              <a:t>Sign-in using your school email address (first initial last name, i.e. ggreen@stgrsd.org) and password; the password is the same one you use to log-on to the computer.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</a:pPr>
            <a:endParaRPr lang="en-US" dirty="0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3B147D-1F3A-4CA2-90F8-C3BB517EBF9A}"/>
              </a:ext>
            </a:extLst>
          </p:cNvPr>
          <p:cNvSpPr txBox="1"/>
          <p:nvPr/>
        </p:nvSpPr>
        <p:spPr>
          <a:xfrm>
            <a:off x="840059" y="3556842"/>
            <a:ext cx="6339468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>
                <a:latin typeface="Corbel"/>
                <a:cs typeface="Arial"/>
              </a:rPr>
              <a:t>In the top left corner, you should see a nine-dot grid, this is your ‘application picker.’​</a:t>
            </a:r>
            <a:endParaRPr lang="en-US"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r>
              <a:rPr lang="en-US" sz="2400">
                <a:latin typeface="Corbel"/>
                <a:cs typeface="Arial"/>
              </a:rPr>
              <a:t>Click the grid and a list of apps should appear directly beneath it.  The most popular ones will be there, but if you don’t see what you’re looking for there is a link to all your apps at the bottom.​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4700DA-2332-44DC-84D4-13F998367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745" y="3331301"/>
            <a:ext cx="2744551" cy="1066278"/>
          </a:xfrm>
          <a:prstGeom prst="rect">
            <a:avLst/>
          </a:prstGeom>
        </p:spPr>
      </p:pic>
      <p:pic>
        <p:nvPicPr>
          <p:cNvPr id="8" name="Picture 7" descr="Graphical user interface, application, Teams&#10;&#10;Description automatically generated">
            <a:extLst>
              <a:ext uri="{FF2B5EF4-FFF2-40B4-BE49-F238E27FC236}">
                <a16:creationId xmlns:a16="http://schemas.microsoft.com/office/drawing/2014/main" id="{57565575-9375-4F86-8F1E-95CFB49F8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4745" y="4397580"/>
            <a:ext cx="1492374" cy="238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1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6660DD-66E4-4D71-9641-A63B2E902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US" sz="48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Outlook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FD2BD-B5EC-4696-BF6F-1A96A9605E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 lnSpcReduction="10000"/>
          </a:bodyPr>
          <a:lstStyle/>
          <a:p>
            <a:pPr marL="0"/>
            <a:r>
              <a:rPr lang="en-US"/>
              <a:t>Mail</a:t>
            </a:r>
          </a:p>
          <a:p>
            <a:pPr lvl="1"/>
            <a:r>
              <a:rPr lang="en-US" sz="2800"/>
              <a:t>All staff and students have emails, typically first initial followed by last name</a:t>
            </a:r>
          </a:p>
          <a:p>
            <a:pPr lvl="2"/>
            <a:r>
              <a:rPr lang="en-US" sz="2800"/>
              <a:t>Staff = @stgrsd.org</a:t>
            </a:r>
          </a:p>
          <a:p>
            <a:pPr lvl="2"/>
            <a:r>
              <a:rPr lang="en-US" sz="2800"/>
              <a:t>Students = @k12.stgrsd</a:t>
            </a:r>
          </a:p>
          <a:p>
            <a:pPr>
              <a:spcAft>
                <a:spcPts val="600"/>
              </a:spcAft>
            </a:pPr>
            <a:r>
              <a:rPr lang="en-US"/>
              <a:t>Calendar</a:t>
            </a:r>
          </a:p>
          <a:p>
            <a:pPr marL="742950" lvl="1">
              <a:spcAft>
                <a:spcPts val="600"/>
              </a:spcAft>
            </a:pPr>
            <a:r>
              <a:rPr lang="en-US" sz="2800"/>
              <a:t>Everyone has a personal calendar, under My Calendar, it is listed as 'Calendar'.</a:t>
            </a:r>
          </a:p>
          <a:p>
            <a:pPr marL="1200150" lvl="2">
              <a:spcAft>
                <a:spcPts val="600"/>
              </a:spcAft>
            </a:pPr>
            <a:r>
              <a:rPr lang="en-US" sz="2800"/>
              <a:t>Only you can see this unless you share it with someone else</a:t>
            </a:r>
          </a:p>
          <a:p>
            <a:pPr marL="742950" lvl="1">
              <a:spcAft>
                <a:spcPts val="600"/>
              </a:spcAft>
            </a:pPr>
            <a:r>
              <a:rPr lang="en-US" sz="2800"/>
              <a:t>Some schools and groups create group calendars to manage events</a:t>
            </a:r>
          </a:p>
          <a:p>
            <a:endParaRPr lang="en-US" sz="2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235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F68ED-C81E-C847-57A4-119AEC683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IT Ticketing/IT Equipment Set-up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16718-B098-E8E0-134C-D8801E9ABD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https://it.stgrsd.org/</a:t>
            </a:r>
            <a:r>
              <a:rPr lang="en-US" dirty="0"/>
              <a:t> for all it tickets. </a:t>
            </a:r>
          </a:p>
          <a:p>
            <a:pPr lvl="1"/>
            <a:r>
              <a:rPr lang="en-US" dirty="0"/>
              <a:t>This is our help desk where an IT Technician will come and diagnose your hardware/software issues that may have occurred.</a:t>
            </a:r>
          </a:p>
          <a:p>
            <a:r>
              <a:rPr lang="en-US" dirty="0">
                <a:hlinkClick r:id="rId3"/>
              </a:rPr>
              <a:t>http://techblog.stgrsd.org/index.php/it-equipment-set-up-booking/</a:t>
            </a:r>
            <a:r>
              <a:rPr lang="en-US" dirty="0"/>
              <a:t> is the equipment booking.</a:t>
            </a:r>
          </a:p>
          <a:p>
            <a:pPr lvl="1"/>
            <a:r>
              <a:rPr lang="en-US" dirty="0"/>
              <a:t>If you are in need of, equipment set-up such as a projectors, mics, audio equipment for a special events this is where you would want to book the set-ups.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426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F1BE6-4E6C-4446-AA24-CB9B2282A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 Light"/>
              </a:rPr>
              <a:t>OneDrive</a:t>
            </a:r>
            <a:endParaRPr lang="en-US" b="1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296CB-0517-41CB-8271-F7386A722B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Cloud file storage</a:t>
            </a:r>
          </a:p>
          <a:p>
            <a:r>
              <a:rPr lang="en-US" dirty="0">
                <a:cs typeface="Calibri"/>
              </a:rPr>
              <a:t>Can make folders to organize, create, and save all filetypes</a:t>
            </a:r>
          </a:p>
          <a:p>
            <a:r>
              <a:rPr lang="en-US" dirty="0">
                <a:cs typeface="Calibri"/>
              </a:rPr>
              <a:t>Can share files and access files shared with you</a:t>
            </a:r>
          </a:p>
          <a:p>
            <a:r>
              <a:rPr lang="en-US" dirty="0">
                <a:cs typeface="Calibri"/>
              </a:rPr>
              <a:t>When creating a new file, recommended to go to OneDrive first and create it there, that way you know where it’s saved</a:t>
            </a:r>
          </a:p>
          <a:p>
            <a:r>
              <a:rPr lang="en-US" dirty="0">
                <a:cs typeface="Calibri"/>
              </a:rPr>
              <a:t>Files can be accessed from any device with Internet connectivity</a:t>
            </a:r>
          </a:p>
        </p:txBody>
      </p:sp>
    </p:spTree>
    <p:extLst>
      <p:ext uri="{BB962C8B-B14F-4D97-AF65-F5344CB8AC3E}">
        <p14:creationId xmlns:p14="http://schemas.microsoft.com/office/powerpoint/2010/main" val="2666919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A84D5F-B8B9-4840-80A4-ADF5A6A3E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46" y="2179021"/>
            <a:ext cx="2265103" cy="792110"/>
          </a:xfrm>
        </p:spPr>
        <p:txBody>
          <a:bodyPr anchor="t">
            <a:normAutofit/>
          </a:bodyPr>
          <a:lstStyle/>
          <a:p>
            <a:r>
              <a:rPr lang="en-US" sz="48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 Light"/>
              </a:rPr>
              <a:t>Teams</a:t>
            </a:r>
            <a:endParaRPr lang="en-US" sz="48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A93E13-AC3B-47FC-9C33-821278E21F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3549" y="1258896"/>
            <a:ext cx="9174984" cy="5194247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n-US" sz="3000">
                <a:ea typeface="+mn-lt"/>
                <a:cs typeface="+mn-lt"/>
              </a:rPr>
              <a:t>Many professional groups, clubs and activities, and every class has a Team</a:t>
            </a:r>
          </a:p>
          <a:p>
            <a:pPr lvl="1"/>
            <a:r>
              <a:rPr lang="en-US" sz="2600">
                <a:ea typeface="+mn-lt"/>
                <a:cs typeface="+mn-lt"/>
              </a:rPr>
              <a:t>Class Teams are automatically created and rostered</a:t>
            </a:r>
          </a:p>
          <a:p>
            <a:r>
              <a:rPr lang="en-US" sz="3000">
                <a:cs typeface="Calibri"/>
              </a:rPr>
              <a:t>Landing page for a Team is for conversations, like a discussion board</a:t>
            </a:r>
          </a:p>
          <a:p>
            <a:r>
              <a:rPr lang="en-US" sz="3000">
                <a:cs typeface="Calibri"/>
              </a:rPr>
              <a:t>Channels can be created for separate topics</a:t>
            </a:r>
          </a:p>
          <a:p>
            <a:r>
              <a:rPr lang="en-US" sz="3000">
                <a:cs typeface="Calibri"/>
              </a:rPr>
              <a:t>There is a 'Files' tab that functions like a Team OneDrive</a:t>
            </a:r>
          </a:p>
          <a:p>
            <a:r>
              <a:rPr lang="en-US" sz="3000">
                <a:cs typeface="Calibri"/>
              </a:rPr>
              <a:t>Assignments can be used to push out assignments to all students and receive work</a:t>
            </a:r>
          </a:p>
          <a:p>
            <a:r>
              <a:rPr lang="en-US" sz="3000">
                <a:cs typeface="Calibri"/>
              </a:rPr>
              <a:t>Grades shows assignments graded using Teams</a:t>
            </a:r>
          </a:p>
          <a:p>
            <a:pPr lvl="1"/>
            <a:r>
              <a:rPr lang="en-US" sz="2600">
                <a:cs typeface="Calibri"/>
              </a:rPr>
              <a:t>Important Note: Team's Grades are not linked to </a:t>
            </a:r>
            <a:r>
              <a:rPr lang="en-US" sz="2600" err="1">
                <a:cs typeface="Calibri"/>
              </a:rPr>
              <a:t>PlusPortals</a:t>
            </a:r>
            <a:endParaRPr lang="en-US" sz="2600">
              <a:cs typeface="Calibri"/>
            </a:endParaRPr>
          </a:p>
          <a:p>
            <a:r>
              <a:rPr lang="en-US" sz="3000">
                <a:cs typeface="Calibri"/>
              </a:rPr>
              <a:t>Meetings – similar to Zoom</a:t>
            </a:r>
          </a:p>
          <a:p>
            <a:pPr marL="457200" lvl="1" indent="0">
              <a:buNone/>
            </a:pPr>
            <a:endParaRPr lang="en-US" sz="2000">
              <a:cs typeface="Calibri"/>
            </a:endParaRPr>
          </a:p>
          <a:p>
            <a:pPr marL="457200" lvl="1" indent="0">
              <a:buNone/>
            </a:pPr>
            <a:endParaRPr lang="en-US" sz="2000">
              <a:cs typeface="Calibri"/>
            </a:endParaRPr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1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51231-11AD-4C1B-A6F4-222327935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807723" cy="821649"/>
          </a:xfrm>
        </p:spPr>
        <p:txBody>
          <a:bodyPr>
            <a:normAutofit/>
          </a:bodyPr>
          <a:lstStyle/>
          <a:p>
            <a:r>
              <a:rPr lang="en-US" sz="4800" b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8D338-0712-4113-932D-F0C17F3249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86774"/>
            <a:ext cx="10515600" cy="616018"/>
          </a:xfrm>
        </p:spPr>
        <p:txBody>
          <a:bodyPr/>
          <a:lstStyle/>
          <a:p>
            <a:r>
              <a:rPr lang="en-US"/>
              <a:t>Digital Survey and Quizzing Tool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B04FDE-5151-4C21-9D83-8A89ABBEBFEE}"/>
              </a:ext>
            </a:extLst>
          </p:cNvPr>
          <p:cNvSpPr txBox="1"/>
          <p:nvPr/>
        </p:nvSpPr>
        <p:spPr>
          <a:xfrm>
            <a:off x="838199" y="1802792"/>
            <a:ext cx="1051559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Word, PowerPoint, and Excel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>
                <a:latin typeface="+mj-lt"/>
              </a:rPr>
              <a:t>On-line version of document, slideshow, and spreadsheet applications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>
                <a:latin typeface="+mj-lt"/>
              </a:rPr>
              <a:t>‘Lighter’ versions, slight reduction in capabilities to function better in the cloud environment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>
                <a:latin typeface="+mj-lt"/>
              </a:rPr>
              <a:t>Formatting errors can occur if you are switching between the desktop and cloud versions of the app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>
                <a:latin typeface="+mj-lt"/>
              </a:rPr>
              <a:t>Recommended to stay in the OS365 version whenever possible</a:t>
            </a:r>
          </a:p>
          <a:p>
            <a:endParaRPr lang="en-US" sz="4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23446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3D65E-F289-4B08-AE16-F3AD545C2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2374"/>
            <a:ext cx="10515600" cy="63229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/>
              </a:rPr>
              <a:t>Zoom</a:t>
            </a:r>
          </a:p>
          <a:p>
            <a:r>
              <a:rPr lang="en-US" dirty="0">
                <a:cs typeface="Calibri"/>
              </a:rPr>
              <a:t>On-line video conferencing tool</a:t>
            </a:r>
          </a:p>
          <a:p>
            <a:r>
              <a:rPr lang="en-US">
                <a:cs typeface="Calibri"/>
              </a:rPr>
              <a:t>Most staff will receive a basic school account</a:t>
            </a:r>
            <a:endParaRPr lang="en-US" dirty="0">
              <a:cs typeface="Calibri"/>
            </a:endParaRPr>
          </a:p>
          <a:p>
            <a:r>
              <a:rPr lang="en-US" dirty="0">
                <a:ea typeface="+mn-lt"/>
                <a:cs typeface="+mn-lt"/>
              </a:rPr>
              <a:t>We have a limited number of licensed accounts for staff members hosting meetings with community members</a:t>
            </a:r>
          </a:p>
          <a:p>
            <a:pPr marL="0" indent="0">
              <a:spcBef>
                <a:spcPts val="0"/>
              </a:spcBef>
              <a:buNone/>
            </a:pPr>
            <a:endParaRPr lang="en-US">
              <a:solidFill>
                <a:srgbClr val="000000"/>
              </a:solidFill>
              <a:latin typeface="Calibri" panose="020F0502020204030204"/>
              <a:ea typeface="+mn-lt"/>
              <a:cs typeface="+mn-lt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48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lt"/>
                <a:cs typeface="+mn-lt"/>
              </a:rPr>
              <a:t>PlusPortals</a:t>
            </a: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lt"/>
                <a:cs typeface="+mn-lt"/>
              </a:rPr>
              <a:t>/Rediker</a:t>
            </a:r>
            <a:endParaRPr lang="en-US" sz="4800" b="1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Calibri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US" dirty="0">
                <a:ea typeface="+mn-lt"/>
                <a:cs typeface="+mn-lt"/>
              </a:rPr>
              <a:t>Student and Staff Database Management System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US" dirty="0">
                <a:ea typeface="+mn-lt"/>
                <a:cs typeface="+mn-lt"/>
              </a:rPr>
              <a:t>Used for attendance and official grades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US" dirty="0">
                <a:ea typeface="+mn-lt"/>
                <a:cs typeface="+mn-lt"/>
              </a:rPr>
              <a:t>Parents and SRS students have access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737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FA26A-22A6-FBA5-3C21-655BF1097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714" y="-4989"/>
            <a:ext cx="10515600" cy="1325563"/>
          </a:xfrm>
          <a:noFill/>
        </p:spPr>
        <p:txBody>
          <a:bodyPr/>
          <a:lstStyle/>
          <a:p>
            <a:r>
              <a:rPr lang="en-US" b="1">
                <a:solidFill>
                  <a:schemeClr val="accent2">
                    <a:lumMod val="75000"/>
                  </a:schemeClr>
                </a:solidFill>
                <a:cs typeface="Calibri Light"/>
              </a:rPr>
              <a:t>Clever</a:t>
            </a:r>
            <a:endParaRPr lang="en-US" b="1" dirty="0">
              <a:solidFill>
                <a:schemeClr val="accent2">
                  <a:lumMod val="75000"/>
                </a:schemeClr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70D22-C54B-61FA-1690-ED3F0341C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857" y="1063625"/>
            <a:ext cx="10515600" cy="26749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cs typeface="Calibri"/>
              </a:rPr>
              <a:t>For most other applications students and staff will access them via Clever.com</a:t>
            </a:r>
          </a:p>
          <a:p>
            <a:r>
              <a:rPr lang="en-US">
                <a:cs typeface="Calibri"/>
              </a:rPr>
              <a:t>This includes:</a:t>
            </a:r>
            <a:endParaRPr lang="en-US" dirty="0">
              <a:cs typeface="Calibri"/>
            </a:endParaRPr>
          </a:p>
          <a:p>
            <a:pPr lvl="1"/>
            <a:r>
              <a:rPr lang="en-US">
                <a:cs typeface="Calibri"/>
              </a:rPr>
              <a:t>I-Ready</a:t>
            </a:r>
          </a:p>
          <a:p>
            <a:pPr lvl="1"/>
            <a:r>
              <a:rPr lang="en-US">
                <a:cs typeface="Calibri"/>
              </a:rPr>
              <a:t>Amplify Reading</a:t>
            </a:r>
          </a:p>
          <a:p>
            <a:pPr lvl="1"/>
            <a:r>
              <a:rPr lang="en-US">
                <a:cs typeface="Calibri"/>
              </a:rPr>
              <a:t>HMH</a:t>
            </a:r>
            <a:endParaRPr lang="en-US" dirty="0">
              <a:cs typeface="Calibri"/>
            </a:endParaRPr>
          </a:p>
          <a:p>
            <a:pPr lvl="1"/>
            <a:r>
              <a:rPr lang="en-US">
                <a:cs typeface="Calibri"/>
              </a:rPr>
              <a:t>Code.org</a:t>
            </a:r>
            <a:endParaRPr lang="en-US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70CA8D-AD24-BB8E-9CCE-78A3C127A537}"/>
              </a:ext>
            </a:extLst>
          </p:cNvPr>
          <p:cNvSpPr txBox="1"/>
          <p:nvPr/>
        </p:nvSpPr>
        <p:spPr>
          <a:xfrm>
            <a:off x="604157" y="3995057"/>
            <a:ext cx="306841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b="1" dirty="0">
                <a:solidFill>
                  <a:schemeClr val="accent2">
                    <a:lumMod val="75000"/>
                  </a:schemeClr>
                </a:solidFill>
                <a:latin typeface="Calibri Light"/>
                <a:cs typeface="Calibri"/>
              </a:rPr>
              <a:t>LAN School</a:t>
            </a:r>
            <a:endParaRPr lang="en-US" sz="4400" b="1" dirty="0">
              <a:solidFill>
                <a:schemeClr val="accent2">
                  <a:lumMod val="75000"/>
                </a:schemeClr>
              </a:solidFill>
              <a:latin typeface="Calibri Ligh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B958A8-832B-25EF-4BDD-FF2636AA7344}"/>
              </a:ext>
            </a:extLst>
          </p:cNvPr>
          <p:cNvSpPr txBox="1"/>
          <p:nvPr/>
        </p:nvSpPr>
        <p:spPr>
          <a:xfrm>
            <a:off x="823231" y="4894488"/>
            <a:ext cx="838063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cs typeface="Calibri"/>
              </a:rPr>
              <a:t>This tool allows teachers to monitor student devices while in class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cs typeface="Calibri"/>
              </a:rPr>
              <a:t>Classes in grades 5-10 will have licenses to use this product</a:t>
            </a:r>
          </a:p>
        </p:txBody>
      </p:sp>
    </p:spTree>
    <p:extLst>
      <p:ext uri="{BB962C8B-B14F-4D97-AF65-F5344CB8AC3E}">
        <p14:creationId xmlns:p14="http://schemas.microsoft.com/office/powerpoint/2010/main" val="2248820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498C300AF07644891E0A69D4C84006" ma:contentTypeVersion="12" ma:contentTypeDescription="Create a new document." ma:contentTypeScope="" ma:versionID="a056a46774b3d8b3effc37b52f07cdd5">
  <xsd:schema xmlns:xsd="http://www.w3.org/2001/XMLSchema" xmlns:xs="http://www.w3.org/2001/XMLSchema" xmlns:p="http://schemas.microsoft.com/office/2006/metadata/properties" xmlns:ns3="4d480c32-decf-4ffa-8367-b759a3a71ac3" xmlns:ns4="69380d80-1b32-4c4d-90a1-9982eb813555" targetNamespace="http://schemas.microsoft.com/office/2006/metadata/properties" ma:root="true" ma:fieldsID="7073c18bb3b79818ad86db8523fad9a2" ns3:_="" ns4:_="">
    <xsd:import namespace="4d480c32-decf-4ffa-8367-b759a3a71ac3"/>
    <xsd:import namespace="69380d80-1b32-4c4d-90a1-9982eb81355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480c32-decf-4ffa-8367-b759a3a71a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380d80-1b32-4c4d-90a1-9982eb81355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d480c32-decf-4ffa-8367-b759a3a71ac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9AC2FFA-223A-43B5-AFA2-D3DF548B6B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480c32-decf-4ffa-8367-b759a3a71ac3"/>
    <ds:schemaRef ds:uri="69380d80-1b32-4c4d-90a1-9982eb8135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17BF31B-F7AB-46D2-AF78-33B3E254BBFF}">
  <ds:schemaRefs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4d480c32-decf-4ffa-8367-b759a3a71ac3"/>
    <ds:schemaRef ds:uri="http://purl.org/dc/dcmitype/"/>
    <ds:schemaRef ds:uri="http://purl.org/dc/terms/"/>
    <ds:schemaRef ds:uri="http://schemas.openxmlformats.org/package/2006/metadata/core-properties"/>
    <ds:schemaRef ds:uri="69380d80-1b32-4c4d-90a1-9982eb813555"/>
  </ds:schemaRefs>
</ds:datastoreItem>
</file>

<file path=customXml/itemProps3.xml><?xml version="1.0" encoding="utf-8"?>
<ds:datastoreItem xmlns:ds="http://schemas.openxmlformats.org/officeDocument/2006/customXml" ds:itemID="{8694F30D-EA14-4AFC-BEA8-FC452BE56C9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650</Words>
  <Application>Microsoft Office PowerPoint</Application>
  <PresentationFormat>Widescreen</PresentationFormat>
  <Paragraphs>84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Arial,Sans-Serif</vt:lpstr>
      <vt:lpstr>Calibri</vt:lpstr>
      <vt:lpstr>Calibri Light</vt:lpstr>
      <vt:lpstr>Corbel</vt:lpstr>
      <vt:lpstr>office theme</vt:lpstr>
      <vt:lpstr>New Teacher Orientation</vt:lpstr>
      <vt:lpstr>Office 365 Equivalents in Google</vt:lpstr>
      <vt:lpstr>Accessing Office 365</vt:lpstr>
      <vt:lpstr>Outlook</vt:lpstr>
      <vt:lpstr>IT Ticketing/IT Equipment Set-up</vt:lpstr>
      <vt:lpstr>OneDrive</vt:lpstr>
      <vt:lpstr>Teams</vt:lpstr>
      <vt:lpstr>Forms</vt:lpstr>
      <vt:lpstr>PowerPoint Presentation</vt:lpstr>
      <vt:lpstr>Clever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Betsy Tetreault</dc:creator>
  <cp:lastModifiedBy>Stephen Grabowski</cp:lastModifiedBy>
  <cp:revision>71</cp:revision>
  <dcterms:created xsi:type="dcterms:W3CDTF">2021-08-25T17:25:03Z</dcterms:created>
  <dcterms:modified xsi:type="dcterms:W3CDTF">2025-08-14T13:46:00Z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0x01010058498C300AF07644891E0A69D4C84006</vt:lpwstr>
  </property>
</Properties>
</file>